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e11005951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e11005951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e11005951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e11005951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e11005951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e11005951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e11005951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e1100595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e1100595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e1100595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110059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110059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e1100595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e1100595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e1100595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e1100595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1100595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1100595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e1100595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e1100595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e1100595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e1100595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e11005951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e11005951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e1100595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e1100595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19" name="Google Shape;19;p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0" name="Google Shape;20;p4"/>
          <p:cNvSpPr txBox="1"/>
          <p:nvPr/>
        </p:nvSpPr>
        <p:spPr>
          <a:xfrm>
            <a:off x="5023800" y="0"/>
            <a:ext cx="40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434343"/>
                </a:solidFill>
              </a:rPr>
              <a:t>Big Data Ecology</a:t>
            </a:r>
            <a:endParaRPr b="1">
              <a:solidFill>
                <a:srgbClr val="434343"/>
              </a:solidFill>
            </a:endParaRPr>
          </a:p>
        </p:txBody>
      </p:sp>
      <p:cxnSp>
        <p:nvCxnSpPr>
          <p:cNvPr id="21" name="Google Shape;21;p4"/>
          <p:cNvCxnSpPr/>
          <p:nvPr/>
        </p:nvCxnSpPr>
        <p:spPr>
          <a:xfrm>
            <a:off x="206250" y="392763"/>
            <a:ext cx="8731500" cy="0"/>
          </a:xfrm>
          <a:prstGeom prst="straightConnector1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4"/>
          <p:cNvSpPr txBox="1"/>
          <p:nvPr/>
        </p:nvSpPr>
        <p:spPr>
          <a:xfrm>
            <a:off x="130000" y="0"/>
            <a:ext cx="280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434343"/>
                </a:solidFill>
              </a:rPr>
              <a:t>Spatial Data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4" name="Google Shape;24;p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ChrKoenig/Big_Data_Ecology/blob/main/practicals/spatial_data.md" TargetMode="External"/><Relationship Id="rId4" Type="http://schemas.openxmlformats.org/officeDocument/2006/relationships/hyperlink" Target="https://github.com/ChrKoenig/Big_Data_Ecology/blob/main/practicals/spatial_data.m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saylordotorg.github.io/text_essentials-of-geographic-information-systems/index.html" TargetMode="External"/><Relationship Id="rId4" Type="http://schemas.openxmlformats.org/officeDocument/2006/relationships/hyperlink" Target="https://docs.qgis.org/3.16/en/docs/gentle_gis_introduction" TargetMode="External"/><Relationship Id="rId10" Type="http://schemas.openxmlformats.org/officeDocument/2006/relationships/hyperlink" Target="https://www.maths.lancs.ac.uk/~rowlings/Teaching/UseR2012/cheatsheet.html" TargetMode="External"/><Relationship Id="rId9" Type="http://schemas.openxmlformats.org/officeDocument/2006/relationships/hyperlink" Target="https://github.com/rstudio/cheatsheets/blob/master/sf.pdf" TargetMode="External"/><Relationship Id="rId5" Type="http://schemas.openxmlformats.org/officeDocument/2006/relationships/hyperlink" Target="https://geocompr.robinlovelace.net/" TargetMode="External"/><Relationship Id="rId6" Type="http://schemas.openxmlformats.org/officeDocument/2006/relationships/hyperlink" Target="https://r-spatial.github.io/sf/" TargetMode="External"/><Relationship Id="rId7" Type="http://schemas.openxmlformats.org/officeDocument/2006/relationships/hyperlink" Target="https://cran.r-project.org/web/views/Spatial.html" TargetMode="External"/><Relationship Id="rId8" Type="http://schemas.openxmlformats.org/officeDocument/2006/relationships/hyperlink" Target="https://www.nceas.ucsb.edu/sites/default/files/2020-04/OverviewCoordinateReferenceSystems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hetruesize.com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patialreference.org/ref/epsg/" TargetMode="External"/><Relationship Id="rId4" Type="http://schemas.openxmlformats.org/officeDocument/2006/relationships/hyperlink" Target="https://proj.org/index.html" TargetMode="External"/><Relationship Id="rId5" Type="http://schemas.openxmlformats.org/officeDocument/2006/relationships/hyperlink" Target="https://inbo.github.io/tutorials/tutorials/spatial_crs_coding/" TargetMode="External"/><Relationship Id="rId6" Type="http://schemas.openxmlformats.org/officeDocument/2006/relationships/hyperlink" Target="https://spatialreference.org/ref/epsg/4326/html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ran.r-project.org/web/packages/sp/index.html" TargetMode="External"/><Relationship Id="rId4" Type="http://schemas.openxmlformats.org/officeDocument/2006/relationships/hyperlink" Target="https://r-spatial.github.io/sf/reference/index.html" TargetMode="External"/><Relationship Id="rId9" Type="http://schemas.openxmlformats.org/officeDocument/2006/relationships/image" Target="../media/image10.png"/><Relationship Id="rId5" Type="http://schemas.openxmlformats.org/officeDocument/2006/relationships/hyperlink" Target="https://cran.r-project.org/web/packages/raster/raster.pdf" TargetMode="External"/><Relationship Id="rId6" Type="http://schemas.openxmlformats.org/officeDocument/2006/relationships/hyperlink" Target="https://cran.r-project.org/web/packages/terra/index.html" TargetMode="External"/><Relationship Id="rId7" Type="http://schemas.openxmlformats.org/officeDocument/2006/relationships/hyperlink" Target="https://r-spatial.github.io/stars/" TargetMode="External"/><Relationship Id="rId8" Type="http://schemas.openxmlformats.org/officeDocument/2006/relationships/hyperlink" Target="https://cran.r-project.org/web/views/Spatial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0" l="8864" r="16139" t="0"/>
          <a:stretch/>
        </p:blipFill>
        <p:spPr>
          <a:xfrm>
            <a:off x="-75" y="778200"/>
            <a:ext cx="9144003" cy="40841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-75" y="719207"/>
            <a:ext cx="9144000" cy="4202100"/>
          </a:xfrm>
          <a:prstGeom prst="rect">
            <a:avLst/>
          </a:prstGeom>
          <a:solidFill>
            <a:srgbClr val="FFFFFF">
              <a:alpha val="868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6926" y="25901"/>
            <a:ext cx="1519800" cy="10883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354875" y="15811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5200">
                <a:solidFill>
                  <a:srgbClr val="073763"/>
                </a:solidFill>
              </a:rPr>
              <a:t>Spatial Data</a:t>
            </a:r>
            <a:endParaRPr sz="5200">
              <a:solidFill>
                <a:srgbClr val="073763"/>
              </a:solidFill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" y="0"/>
            <a:ext cx="1063911" cy="111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2583300" y="3065375"/>
            <a:ext cx="4119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900">
                <a:solidFill>
                  <a:srgbClr val="073763"/>
                </a:solidFill>
              </a:rPr>
              <a:t>Christian König</a:t>
            </a:r>
            <a:endParaRPr sz="1900">
              <a:solidFill>
                <a:srgbClr val="073763"/>
              </a:solidFill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2326350" y="3657500"/>
            <a:ext cx="4577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Ecology and Macroecology Lab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dk1"/>
                </a:solidFill>
              </a:rPr>
              <a:t>Institute for Biochemistry and Biology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University of Potsdam</a:t>
            </a:r>
            <a:endParaRPr sz="1600"/>
          </a:p>
        </p:txBody>
      </p:sp>
      <p:sp>
        <p:nvSpPr>
          <p:cNvPr id="66" name="Google Shape;66;p13"/>
          <p:cNvSpPr txBox="1"/>
          <p:nvPr/>
        </p:nvSpPr>
        <p:spPr>
          <a:xfrm>
            <a:off x="5071130" y="4911900"/>
            <a:ext cx="407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www.gbif.org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311708" y="-4746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rgbClr val="000000"/>
                </a:solidFill>
              </a:rPr>
              <a:t>Big Data Ecology</a:t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/>
        </p:nvSpPr>
        <p:spPr>
          <a:xfrm>
            <a:off x="311700" y="1152475"/>
            <a:ext cx="8236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Manipulate spatial (vector) data based on their spatial characteristics and relationships, rather than their attributes, e.g.: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de" sz="1800">
                <a:solidFill>
                  <a:schemeClr val="dk1"/>
                </a:solidFill>
              </a:rPr>
              <a:t>Join</a:t>
            </a:r>
            <a:r>
              <a:rPr lang="de" sz="1800">
                <a:solidFill>
                  <a:schemeClr val="dk1"/>
                </a:solidFill>
              </a:rPr>
              <a:t> information from different features based on their </a:t>
            </a:r>
            <a:r>
              <a:rPr lang="de" sz="1800" u="sng">
                <a:solidFill>
                  <a:schemeClr val="dk1"/>
                </a:solidFill>
              </a:rPr>
              <a:t>shared position</a:t>
            </a:r>
            <a:endParaRPr sz="1800" u="sng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de" sz="1800">
                <a:solidFill>
                  <a:schemeClr val="dk1"/>
                </a:solidFill>
              </a:rPr>
              <a:t>Subset</a:t>
            </a:r>
            <a:r>
              <a:rPr lang="de" sz="1800">
                <a:solidFill>
                  <a:schemeClr val="dk1"/>
                </a:solidFill>
              </a:rPr>
              <a:t> the dataset based on </a:t>
            </a:r>
            <a:r>
              <a:rPr lang="de" sz="1800" u="sng">
                <a:solidFill>
                  <a:schemeClr val="dk1"/>
                </a:solidFill>
              </a:rPr>
              <a:t>topological relations</a:t>
            </a:r>
            <a:r>
              <a:rPr lang="de" sz="1800">
                <a:solidFill>
                  <a:schemeClr val="dk1"/>
                </a:solidFill>
              </a:rPr>
              <a:t> with other features (e.g. intersection, adjacency)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de" sz="1800">
                <a:solidFill>
                  <a:schemeClr val="dk1"/>
                </a:solidFill>
              </a:rPr>
              <a:t>Aggregate </a:t>
            </a:r>
            <a:r>
              <a:rPr lang="de" sz="1800">
                <a:solidFill>
                  <a:schemeClr val="dk1"/>
                </a:solidFill>
              </a:rPr>
              <a:t>features based on their </a:t>
            </a:r>
            <a:r>
              <a:rPr lang="de" sz="1800" u="sng">
                <a:solidFill>
                  <a:schemeClr val="dk1"/>
                </a:solidFill>
              </a:rPr>
              <a:t>spatial grouping</a:t>
            </a:r>
            <a:endParaRPr sz="1800" u="sng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de" sz="1800">
                <a:solidFill>
                  <a:schemeClr val="dk1"/>
                </a:solidFill>
              </a:rPr>
              <a:t>...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0" name="Google Shape;140;p2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Spatial data operations - vectors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/>
        </p:nvSpPr>
        <p:spPr>
          <a:xfrm>
            <a:off x="311700" y="1152475"/>
            <a:ext cx="8236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>
                <a:solidFill>
                  <a:schemeClr val="dk1"/>
                </a:solidFill>
              </a:rPr>
              <a:t>Manipulate spatial raster data, e.g.: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de" sz="1800">
                <a:solidFill>
                  <a:schemeClr val="dk1"/>
                </a:solidFill>
              </a:rPr>
              <a:t>Subset </a:t>
            </a:r>
            <a:r>
              <a:rPr lang="de" sz="1800">
                <a:solidFill>
                  <a:schemeClr val="dk1"/>
                </a:solidFill>
              </a:rPr>
              <a:t>raster based on cell-IDs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de" sz="1800">
                <a:solidFill>
                  <a:schemeClr val="dk1"/>
                </a:solidFill>
              </a:rPr>
              <a:t>use efficient </a:t>
            </a:r>
            <a:r>
              <a:rPr b="1" lang="de" sz="1800">
                <a:solidFill>
                  <a:schemeClr val="dk1"/>
                </a:solidFill>
              </a:rPr>
              <a:t>map algebra</a:t>
            </a:r>
            <a:r>
              <a:rPr lang="de" sz="1800">
                <a:solidFill>
                  <a:schemeClr val="dk1"/>
                </a:solidFill>
              </a:rPr>
              <a:t> algorithms, e.g. to perform arithmetic operations with multiple raster, reclassify values, calculate summary statistics or apply moving window approaches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de" sz="1800">
                <a:solidFill>
                  <a:schemeClr val="dk1"/>
                </a:solidFill>
              </a:rPr>
              <a:t>Merge </a:t>
            </a:r>
            <a:r>
              <a:rPr lang="de" sz="1800">
                <a:solidFill>
                  <a:schemeClr val="dk1"/>
                </a:solidFill>
              </a:rPr>
              <a:t>overlapping or neighbouring rasters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6" name="Google Shape;146;p2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Spatial data operations - rasters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/>
        </p:nvSpPr>
        <p:spPr>
          <a:xfrm>
            <a:off x="311700" y="1152475"/>
            <a:ext cx="8236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Manipulation of spatial data based on their geometry, not their attributes/data,</a:t>
            </a:r>
            <a:r>
              <a:rPr lang="de" sz="1800"/>
              <a:t> e.g.: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Dissolve</a:t>
            </a:r>
            <a:r>
              <a:rPr lang="de" sz="1800"/>
              <a:t> boundaries of neighbouring polygon features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C</a:t>
            </a:r>
            <a:r>
              <a:rPr b="1" lang="de" sz="1800"/>
              <a:t>rop</a:t>
            </a:r>
            <a:r>
              <a:rPr lang="de" sz="1800"/>
              <a:t> spatial data to a different extent or </a:t>
            </a:r>
            <a:r>
              <a:rPr lang="de" sz="1800">
                <a:solidFill>
                  <a:schemeClr val="dk1"/>
                </a:solidFill>
              </a:rPr>
              <a:t>clip it by another</a:t>
            </a:r>
            <a:r>
              <a:rPr lang="de" sz="1800"/>
              <a:t> polygon features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Buffer </a:t>
            </a:r>
            <a:r>
              <a:rPr lang="de" sz="1800"/>
              <a:t>vector data or calculate their </a:t>
            </a:r>
            <a:r>
              <a:rPr b="1" lang="de" sz="1800"/>
              <a:t>centroid</a:t>
            </a:r>
            <a:endParaRPr b="1"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Aggregate</a:t>
            </a:r>
            <a:r>
              <a:rPr lang="de" sz="1800"/>
              <a:t> or </a:t>
            </a:r>
            <a:r>
              <a:rPr b="1" lang="de" sz="1800"/>
              <a:t>D</a:t>
            </a:r>
            <a:r>
              <a:rPr b="1" lang="de" sz="1800"/>
              <a:t>isaggregate</a:t>
            </a:r>
            <a:r>
              <a:rPr lang="de" sz="1800"/>
              <a:t> raster data to a different resolution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Extract</a:t>
            </a:r>
            <a:r>
              <a:rPr lang="de" sz="1800"/>
              <a:t> raster values for a given set of vector features</a:t>
            </a:r>
            <a:endParaRPr sz="1800"/>
          </a:p>
        </p:txBody>
      </p:sp>
      <p:sp>
        <p:nvSpPr>
          <p:cNvPr id="152" name="Google Shape;152;p2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Geometry operations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/>
        </p:nvSpPr>
        <p:spPr>
          <a:xfrm>
            <a:off x="177750" y="1129200"/>
            <a:ext cx="8788500" cy="40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0000" lvl="0" marL="360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0">
                <a:solidFill>
                  <a:srgbClr val="073763"/>
                </a:solidFill>
              </a:rPr>
              <a:t>Practical</a:t>
            </a:r>
            <a:endParaRPr sz="5200">
              <a:solidFill>
                <a:srgbClr val="073763"/>
              </a:solidFill>
            </a:endParaRPr>
          </a:p>
          <a:p>
            <a:pPr indent="-360000" lvl="0" marL="36000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de" sz="2400">
                <a:solidFill>
                  <a:srgbClr val="000000"/>
                </a:solidFill>
              </a:rPr>
              <a:t>Work through the R practical </a:t>
            </a:r>
            <a:r>
              <a:rPr lang="de" sz="24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spatial_data</a:t>
            </a:r>
            <a:r>
              <a:rPr lang="de" sz="24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.md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rgbClr val="000000"/>
                </a:solidFill>
              </a:rPr>
              <a:t>Further readings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311700" y="1152475"/>
            <a:ext cx="8520600" cy="38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100"/>
              <a:t>E-Books and tutorials:</a:t>
            </a:r>
            <a:endParaRPr b="1"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3"/>
              </a:rPr>
              <a:t>https://saylordotorg.github.io/text_essentials-of-geographic-information-systems/index.html</a:t>
            </a:r>
            <a:endParaRPr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4"/>
              </a:rPr>
              <a:t>https://docs.qgis.org/3.16/en/docs/gentle_gis_introduction</a:t>
            </a:r>
            <a:r>
              <a:rPr lang="de" sz="1100"/>
              <a:t>			</a:t>
            </a:r>
            <a:endParaRPr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https://geocompr.robinlovelace.net/</a:t>
            </a:r>
            <a:r>
              <a:rPr lang="de" sz="1100">
                <a:solidFill>
                  <a:schemeClr val="dk1"/>
                </a:solidFill>
              </a:rPr>
              <a:t> 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1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https://r-spatial.github.io/sf/</a:t>
            </a:r>
            <a:r>
              <a:rPr lang="de" sz="1100">
                <a:solidFill>
                  <a:schemeClr val="dk1"/>
                </a:solidFill>
              </a:rPr>
              <a:t>					</a:t>
            </a:r>
            <a:endParaRPr b="1"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100"/>
              <a:t>Overview of spatial packages in R</a:t>
            </a:r>
            <a:r>
              <a:rPr b="1" lang="de" sz="1100">
                <a:solidFill>
                  <a:srgbClr val="000000"/>
                </a:solidFill>
              </a:rPr>
              <a:t>:</a:t>
            </a:r>
            <a:endParaRPr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7"/>
              </a:rPr>
              <a:t>https://cran.r-project.org/web/views/Spatial.html</a:t>
            </a:r>
            <a:endParaRPr sz="11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100"/>
              <a:t>Coordinate Reference Systems</a:t>
            </a:r>
            <a:r>
              <a:rPr b="1" lang="de" sz="1100"/>
              <a:t>:</a:t>
            </a:r>
            <a:endParaRPr b="1" sz="1100"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8"/>
              </a:rPr>
              <a:t>https://www.nceas.ucsb.edu/sites/default/files/2020-04/OverviewCoordinateReferenceSystems.pdf</a:t>
            </a:r>
            <a:endParaRPr sz="1100"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100"/>
              <a:t>Cheatsheets:</a:t>
            </a:r>
            <a:endParaRPr b="1" sz="1100"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9"/>
              </a:rPr>
              <a:t>https://github.com/rstudio/cheatsheets/blob/master/sf.pdf</a:t>
            </a:r>
            <a:endParaRPr/>
          </a:p>
          <a:p>
            <a:pPr indent="-279400" lvl="0" marL="279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u="sng">
                <a:solidFill>
                  <a:schemeClr val="hlink"/>
                </a:solidFill>
                <a:hlinkClick r:id="rId10"/>
              </a:rPr>
              <a:t>https://www.maths.lancs.ac.uk/~rowlings/Teaching/UseR2012/cheatsheet.html</a:t>
            </a:r>
            <a:r>
              <a:rPr lang="de" sz="1100"/>
              <a:t> 	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/>
        </p:nvSpPr>
        <p:spPr>
          <a:xfrm>
            <a:off x="311700" y="1152475"/>
            <a:ext cx="87126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Spatial features defined by </a:t>
            </a:r>
            <a:r>
              <a:rPr b="1" lang="de" sz="1800"/>
              <a:t>vertices and paths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Attribute table may contain additional (non-spatial) information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Vector data types: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3" name="Google Shape;73;p1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Vector data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175" y="2544525"/>
            <a:ext cx="6840003" cy="22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0" y="4835700"/>
            <a:ext cx="505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</a:t>
            </a:r>
            <a:r>
              <a:rPr lang="de" sz="800">
                <a:solidFill>
                  <a:schemeClr val="dk1"/>
                </a:solidFill>
              </a:rPr>
              <a:t>https://insileco.github.io/IntroR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311700" y="1152475"/>
            <a:ext cx="87126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Continuous spatial surfaces defined by a matrix/grid of values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Spatial extent and resolution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Raster</a:t>
            </a:r>
            <a:r>
              <a:rPr lang="de" sz="1800"/>
              <a:t> value types: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168" y="2544532"/>
            <a:ext cx="6840003" cy="22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Raster data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0" y="4835700"/>
            <a:ext cx="505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https://insileco.github.io/IntroR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/>
        </p:nvSpPr>
        <p:spPr>
          <a:xfrm>
            <a:off x="311700" y="1152475"/>
            <a:ext cx="54930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de" sz="1800">
                <a:solidFill>
                  <a:schemeClr val="dk1"/>
                </a:solidFill>
              </a:rPr>
              <a:t>Ellipse: </a:t>
            </a:r>
            <a:r>
              <a:rPr lang="de" sz="1800">
                <a:solidFill>
                  <a:schemeClr val="dk1"/>
                </a:solidFill>
              </a:rPr>
              <a:t>Mathematical representation of the Earth as a geometrical object (radius, flattening).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de" sz="1800">
                <a:solidFill>
                  <a:schemeClr val="dk1"/>
                </a:solidFill>
              </a:rPr>
              <a:t>Datum: </a:t>
            </a:r>
            <a:r>
              <a:rPr lang="de" sz="1800">
                <a:solidFill>
                  <a:schemeClr val="dk1"/>
                </a:solidFill>
              </a:rPr>
              <a:t>Defines the position of the origin, the scale, and the orientation of the coordinate system relative to the Earth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de" sz="1800"/>
              <a:t>Coordinates can be expressed in angular units relative to the equator and prime meridian of the reference ellipsoid</a:t>
            </a:r>
            <a:endParaRPr sz="1800"/>
          </a:p>
        </p:txBody>
      </p:sp>
      <p:sp>
        <p:nvSpPr>
          <p:cNvPr id="89" name="Google Shape;89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Coordinate Systems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7100" y="1170125"/>
            <a:ext cx="3034500" cy="202062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6161600" y="3153900"/>
            <a:ext cx="290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Gregory et al. (2019) 10.1007/s10712-019-09525-z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311700" y="1152475"/>
            <a:ext cx="4871400" cy="3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Projections map</a:t>
            </a:r>
            <a:r>
              <a:rPr lang="de" sz="1800"/>
              <a:t> the coordinates from a 3D surface (as defined by the ellipsoid and </a:t>
            </a:r>
            <a:r>
              <a:rPr lang="de" sz="1800">
                <a:solidFill>
                  <a:schemeClr val="dk1"/>
                </a:solidFill>
              </a:rPr>
              <a:t>reference</a:t>
            </a:r>
            <a:r>
              <a:rPr lang="de" sz="1800"/>
              <a:t> datum) to a 2D plane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Different families: azimuthal, conical, cylindrical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Projections may preserve direction, area, or distances, but </a:t>
            </a:r>
            <a:r>
              <a:rPr b="1" lang="de" sz="1800"/>
              <a:t>never all of them!</a:t>
            </a:r>
            <a:r>
              <a:rPr lang="de" sz="1800"/>
              <a:t>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●"/>
            </a:pPr>
            <a:r>
              <a:rPr lang="de" sz="1800" u="sng">
                <a:solidFill>
                  <a:schemeClr val="hlink"/>
                </a:solidFill>
                <a:hlinkClick r:id="rId3"/>
              </a:rPr>
              <a:t>The true size</a:t>
            </a:r>
            <a:r>
              <a:rPr lang="de" sz="1800"/>
              <a:t> of geographical entities may be not what you think it is</a:t>
            </a:r>
            <a:endParaRPr sz="1800"/>
          </a:p>
        </p:txBody>
      </p:sp>
      <p:sp>
        <p:nvSpPr>
          <p:cNvPr id="97" name="Google Shape;97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Projections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425" y="780150"/>
            <a:ext cx="2461626" cy="3054327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6161600" y="3915900"/>
            <a:ext cx="273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https://www.blendspace.com/lessons/p45LnYc6Gx13DA/location-map-projections-and-types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Projections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575" y="2017725"/>
            <a:ext cx="2520000" cy="195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212" y="2354572"/>
            <a:ext cx="2520000" cy="1279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3850" y="2351625"/>
            <a:ext cx="2520000" cy="128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569625" y="4073525"/>
            <a:ext cx="21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rgbClr val="404040"/>
                </a:solidFill>
                <a:highlight>
                  <a:srgbClr val="FCFCFC"/>
                </a:highlight>
              </a:rPr>
              <a:t>Mercator projection</a:t>
            </a:r>
            <a:endParaRPr i="1" sz="1200">
              <a:solidFill>
                <a:srgbClr val="404040"/>
              </a:solidFill>
              <a:highlight>
                <a:srgbClr val="FCFCFC"/>
              </a:highlight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6267800" y="4073525"/>
            <a:ext cx="249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rgbClr val="404040"/>
                </a:solidFill>
                <a:highlight>
                  <a:srgbClr val="FCFCFC"/>
                </a:highlight>
              </a:rPr>
              <a:t>Mollweide equal area cylindrical projection</a:t>
            </a:r>
            <a:endParaRPr i="1" sz="1200">
              <a:solidFill>
                <a:srgbClr val="404040"/>
              </a:solidFill>
              <a:highlight>
                <a:srgbClr val="FCFCFC"/>
              </a:highlight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3325950" y="4073525"/>
            <a:ext cx="249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rgbClr val="404040"/>
                </a:solidFill>
                <a:highlight>
                  <a:srgbClr val="FCFCFC"/>
                </a:highlight>
              </a:rPr>
              <a:t>Plate Carrée equidistant cylindrical projection</a:t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790275" y="1252650"/>
            <a:ext cx="165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Conformal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preserves angles</a:t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3412550" y="1252650"/>
            <a:ext cx="231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Equidistant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preserves distances</a:t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6687500" y="1252650"/>
            <a:ext cx="165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Equal area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preserves area</a:t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0" y="4850425"/>
            <a:ext cx="5832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1"/>
                </a:solidFill>
              </a:rPr>
              <a:t>Source: </a:t>
            </a:r>
            <a:r>
              <a:rPr lang="de" sz="800">
                <a:solidFill>
                  <a:schemeClr val="dk1"/>
                </a:solidFill>
              </a:rPr>
              <a:t>https://docs.qgis.org/3.16/en/docs/gentle_gis_introduction/coordinate_reference_systems.html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/>
        </p:nvSpPr>
        <p:spPr>
          <a:xfrm>
            <a:off x="311700" y="1152600"/>
            <a:ext cx="8269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The coordinate reference system holds all information relevant to represent geospatial data:</a:t>
            </a:r>
            <a:r>
              <a:rPr lang="de" sz="1800"/>
              <a:t> reference ellipsoid, datum and projection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Different standards defining the CRS, e.g.: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EPSG code</a:t>
            </a:r>
            <a:r>
              <a:rPr lang="de" sz="1600">
                <a:solidFill>
                  <a:schemeClr val="dk1"/>
                </a:solidFill>
              </a:rPr>
              <a:t>: four to five digit numeric code for widely used CRS’s, e.g. </a:t>
            </a:r>
            <a:r>
              <a:rPr lang="de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4326</a:t>
            </a:r>
            <a:r>
              <a:rPr lang="de" sz="1600">
                <a:solidFill>
                  <a:schemeClr val="dk1"/>
                </a:solidFill>
              </a:rPr>
              <a:t> for lon/lat on WGS84 ellipsoid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Proj4 String</a:t>
            </a:r>
            <a:r>
              <a:rPr lang="de" sz="1600">
                <a:solidFill>
                  <a:schemeClr val="dk1"/>
                </a:solidFill>
              </a:rPr>
              <a:t>: explicit definition of the CRS, e.g. </a:t>
            </a:r>
            <a:r>
              <a:rPr lang="de" sz="1600">
                <a:solidFill>
                  <a:srgbClr val="303940"/>
                </a:solidFill>
                <a:latin typeface="Courier New"/>
                <a:ea typeface="Courier New"/>
                <a:cs typeface="Courier New"/>
                <a:sym typeface="Courier New"/>
              </a:rPr>
              <a:t>‘+proj=longlat +ellps=WGS84 +datum=WGS84 +no_defs’</a:t>
            </a:r>
            <a:r>
              <a:rPr lang="de" sz="1600">
                <a:solidFill>
                  <a:schemeClr val="dk1"/>
                </a:solidFill>
              </a:rPr>
              <a:t> lon/lat on WGS84 ellipsoid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WKT2</a:t>
            </a:r>
            <a:r>
              <a:rPr lang="de" sz="1600">
                <a:solidFill>
                  <a:schemeClr val="dk1"/>
                </a:solidFill>
              </a:rPr>
              <a:t>: more modern and structured definition of the CRS, see e.g. </a:t>
            </a:r>
            <a:r>
              <a:rPr lang="de" sz="16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de" sz="1600">
                <a:solidFill>
                  <a:schemeClr val="dk1"/>
                </a:solidFill>
              </a:rPr>
              <a:t> for the WKT2 definition of lon/lat on WGS84 ellipsoid</a:t>
            </a:r>
            <a:endParaRPr sz="1600"/>
          </a:p>
        </p:txBody>
      </p:sp>
      <p:sp>
        <p:nvSpPr>
          <p:cNvPr id="120" name="Google Shape;120;p1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chemeClr val="dk1"/>
                </a:solidFill>
              </a:rPr>
              <a:t>Coordinate Reference Systems (CRS)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/>
        </p:nvSpPr>
        <p:spPr>
          <a:xfrm>
            <a:off x="311700" y="1152600"/>
            <a:ext cx="87126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de" sz="1800">
                <a:solidFill>
                  <a:schemeClr val="dk1"/>
                </a:solidFill>
              </a:rPr>
              <a:t>Rich ecosystem of spatial R-packages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de" sz="1800">
                <a:solidFill>
                  <a:schemeClr val="dk1"/>
                </a:solidFill>
              </a:rPr>
              <a:t>Vector Data:</a:t>
            </a:r>
            <a:endParaRPr sz="18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hlink"/>
                </a:solidFill>
                <a:hlinkClick r:id="rId3"/>
              </a:rPr>
              <a:t>sp</a:t>
            </a:r>
            <a:r>
              <a:rPr lang="de" sz="1600">
                <a:solidFill>
                  <a:schemeClr val="dk1"/>
                </a:solidFill>
              </a:rPr>
              <a:t> - “classical” framework for spatial data in R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sf</a:t>
            </a:r>
            <a:r>
              <a:rPr lang="de" sz="1600">
                <a:solidFill>
                  <a:schemeClr val="dk1"/>
                </a:solidFill>
              </a:rPr>
              <a:t> - modern implementation of simple features, supports </a:t>
            </a:r>
            <a:r>
              <a:rPr lang="de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dplyr</a:t>
            </a:r>
            <a:r>
              <a:rPr lang="de" sz="1600">
                <a:solidFill>
                  <a:schemeClr val="dk1"/>
                </a:solidFill>
              </a:rPr>
              <a:t> syntax</a:t>
            </a:r>
            <a:r>
              <a:rPr lang="de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de" sz="1800">
                <a:solidFill>
                  <a:schemeClr val="dk1"/>
                </a:solidFill>
              </a:rPr>
              <a:t>Raster Data: </a:t>
            </a:r>
            <a:endParaRPr sz="18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hlink"/>
                </a:solidFill>
                <a:hlinkClick r:id="rId5"/>
              </a:rPr>
              <a:t>raster</a:t>
            </a:r>
            <a:r>
              <a:rPr lang="de" sz="1600">
                <a:solidFill>
                  <a:schemeClr val="dk1"/>
                </a:solidFill>
              </a:rPr>
              <a:t> - standard, most widely used R-package for raster data manipulation 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hlink"/>
                </a:solidFill>
                <a:hlinkClick r:id="rId6"/>
              </a:rPr>
              <a:t>terra</a:t>
            </a:r>
            <a:r>
              <a:rPr lang="de" sz="1600">
                <a:solidFill>
                  <a:schemeClr val="dk1"/>
                </a:solidFill>
              </a:rPr>
              <a:t> - more powerful, faster implementation of raster data formats in R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de" sz="1600" u="sng">
                <a:solidFill>
                  <a:schemeClr val="hlink"/>
                </a:solidFill>
                <a:hlinkClick r:id="rId7"/>
              </a:rPr>
              <a:t>stars</a:t>
            </a:r>
            <a:r>
              <a:rPr lang="de" sz="1600">
                <a:solidFill>
                  <a:schemeClr val="dk1"/>
                </a:solidFill>
              </a:rPr>
              <a:t> - recent project with focus on multidimensional arrays and integration with sf</a:t>
            </a:r>
            <a:endParaRPr sz="16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de" sz="1800">
                <a:solidFill>
                  <a:schemeClr val="dk1"/>
                </a:solidFill>
              </a:rPr>
              <a:t>There are </a:t>
            </a:r>
            <a:r>
              <a:rPr lang="de" sz="1800" u="sng">
                <a:solidFill>
                  <a:schemeClr val="hlink"/>
                </a:solidFill>
                <a:hlinkClick r:id="rId8"/>
              </a:rPr>
              <a:t>countless packages</a:t>
            </a:r>
            <a:r>
              <a:rPr lang="de" sz="1800">
                <a:solidFill>
                  <a:schemeClr val="dk1"/>
                </a:solidFill>
              </a:rPr>
              <a:t> for more specialized geospatial applications in R, e.g. for advanced data I/O, cartography, geostatistics, visualization, and more 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chemeClr val="dk1"/>
                </a:solidFill>
              </a:rPr>
              <a:t>Spatial Data in R</a:t>
            </a:r>
            <a:endParaRPr sz="2800"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52750" y="484850"/>
            <a:ext cx="3531024" cy="14809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28" name="Google Shape;128;p20"/>
          <p:cNvCxnSpPr/>
          <p:nvPr/>
        </p:nvCxnSpPr>
        <p:spPr>
          <a:xfrm flipH="1" rot="10800000">
            <a:off x="5084000" y="2042800"/>
            <a:ext cx="2022900" cy="3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/>
        </p:nvSpPr>
        <p:spPr>
          <a:xfrm>
            <a:off x="311700" y="1152475"/>
            <a:ext cx="8236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" sz="1800"/>
              <a:t>Manipulate spatial (vector) data </a:t>
            </a:r>
            <a:r>
              <a:rPr lang="de" sz="1800">
                <a:solidFill>
                  <a:schemeClr val="dk1"/>
                </a:solidFill>
              </a:rPr>
              <a:t>based on their attributes</a:t>
            </a:r>
            <a:r>
              <a:rPr lang="de" sz="1800"/>
              <a:t> in much the same way as non-spatial data, e.g.: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Join</a:t>
            </a:r>
            <a:r>
              <a:rPr lang="de" sz="1800"/>
              <a:t> information based on </a:t>
            </a:r>
            <a:r>
              <a:rPr lang="de" sz="1800" u="sng"/>
              <a:t>shared attributes/columns</a:t>
            </a:r>
            <a:endParaRPr sz="1800" u="sng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Subset </a:t>
            </a:r>
            <a:r>
              <a:rPr lang="de" sz="1800"/>
              <a:t>the dataset based on </a:t>
            </a:r>
            <a:r>
              <a:rPr lang="de" sz="1800" u="sng"/>
              <a:t>column values</a:t>
            </a:r>
            <a:endParaRPr sz="1800" u="sng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Select</a:t>
            </a:r>
            <a:r>
              <a:rPr lang="de" sz="1800"/>
              <a:t> or remove specific </a:t>
            </a:r>
            <a:r>
              <a:rPr lang="de" sz="1800" u="sng"/>
              <a:t>attributes/columns</a:t>
            </a:r>
            <a:endParaRPr sz="1800" u="sng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b="1" lang="de" sz="1800"/>
              <a:t>Aggregate</a:t>
            </a:r>
            <a:r>
              <a:rPr lang="de" sz="1800"/>
              <a:t> features based on their </a:t>
            </a:r>
            <a:r>
              <a:rPr lang="de" sz="1800" u="sng"/>
              <a:t>attributes/columns</a:t>
            </a:r>
            <a:endParaRPr sz="1800" u="sng"/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de" sz="1800"/>
              <a:t>...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4" name="Google Shape;134;p2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Attribute data operations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